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8" r:id="rId4"/>
    <p:sldId id="263" r:id="rId5"/>
    <p:sldId id="262" r:id="rId6"/>
    <p:sldId id="261" r:id="rId7"/>
    <p:sldId id="267" r:id="rId8"/>
    <p:sldId id="266" r:id="rId9"/>
    <p:sldId id="265" r:id="rId10"/>
    <p:sldId id="264" r:id="rId11"/>
    <p:sldId id="260" r:id="rId12"/>
    <p:sldId id="269" r:id="rId13"/>
  </p:sldIdLst>
  <p:sldSz cx="10693400" cy="7561263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Shipot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94660"/>
  </p:normalViewPr>
  <p:slideViewPr>
    <p:cSldViewPr>
      <p:cViewPr varScale="1">
        <p:scale>
          <a:sx n="93" d="100"/>
          <a:sy n="93" d="100"/>
        </p:scale>
        <p:origin x="-126" y="-12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03494" y="4644499"/>
            <a:ext cx="7358114" cy="779206"/>
          </a:xfrm>
          <a:prstGeom prst="rect">
            <a:avLst/>
          </a:prstGeom>
        </p:spPr>
        <p:txBody>
          <a:bodyPr lIns="99569" tIns="49785" rIns="99569" bIns="49785" anchor="t"/>
          <a:lstStyle>
            <a:lvl1pPr algn="l">
              <a:defRPr sz="3000" b="1" cap="all">
                <a:solidFill>
                  <a:srgbClr val="0956A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703494" y="5423705"/>
            <a:ext cx="7087724" cy="578115"/>
          </a:xfrm>
          <a:prstGeom prst="rect">
            <a:avLst/>
          </a:prstGeom>
        </p:spPr>
        <p:txBody>
          <a:bodyPr lIns="99569" tIns="49785" rIns="99569" bIns="49785"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32" y="637359"/>
            <a:ext cx="7918468" cy="368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29" y="534176"/>
            <a:ext cx="1908175" cy="81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 userDrawn="1"/>
        </p:nvSpPr>
        <p:spPr bwMode="auto">
          <a:xfrm>
            <a:off x="2676507" y="6995342"/>
            <a:ext cx="1841500" cy="428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</a:pPr>
            <a:fld id="{1BA07DBA-FFE9-4FDD-A6A1-7D37A8C2AAAB}" type="datetime4">
              <a:rPr lang="en-US" sz="1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</a:tabLst>
              </a:pPr>
              <a:t>October 23, 2009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4598969" y="6995342"/>
            <a:ext cx="3419475" cy="428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200" dirty="0" err="1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ru-RU" sz="120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1200" dirty="0" err="1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xigen</a:t>
            </a:r>
            <a:r>
              <a:rPr lang="en-US" sz="120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dirty="0" err="1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ervices.com</a:t>
            </a:r>
            <a:endParaRPr lang="ru-RU" sz="1200" dirty="0">
              <a:solidFill>
                <a:srgbClr val="6666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1923243"/>
            <a:ext cx="9624060" cy="5072097"/>
          </a:xfrm>
          <a:prstGeom prst="rect">
            <a:avLst/>
          </a:prstGeom>
        </p:spPr>
        <p:txBody>
          <a:bodyPr vert="eaVert"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508986" y="1351739"/>
            <a:ext cx="9624060" cy="642942"/>
          </a:xfrm>
          <a:prstGeom prst="rect">
            <a:avLst/>
          </a:prstGeom>
        </p:spPr>
        <p:txBody>
          <a:bodyPr lIns="99569" tIns="49785" rIns="99569" bIns="49785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1200" cap="all" noProof="0" dirty="0" smtClean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  <a:endParaRPr lang="ru-RU" sz="3000" b="1" kern="1200" cap="all" noProof="0" dirty="0">
              <a:solidFill>
                <a:srgbClr val="0956A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8918600" y="1780367"/>
            <a:ext cx="1240130" cy="5286412"/>
          </a:xfrm>
          <a:prstGeom prst="rect">
            <a:avLst/>
          </a:prstGeom>
        </p:spPr>
        <p:txBody>
          <a:bodyPr vert="eaVert" lIns="99569" tIns="49785" rIns="99569" bIns="49785"/>
          <a:lstStyle>
            <a:lvl1pPr algn="l">
              <a:defRPr lang="ru-RU" sz="3000" b="1" kern="1200" cap="all" noProof="0" dirty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1764295"/>
            <a:ext cx="8383930" cy="5302483"/>
          </a:xfrm>
          <a:prstGeom prst="rect">
            <a:avLst/>
          </a:prstGeom>
        </p:spPr>
        <p:txBody>
          <a:bodyPr vert="eaVert"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8916" y="1637490"/>
            <a:ext cx="9624060" cy="642943"/>
          </a:xfrm>
          <a:prstGeom prst="rect">
            <a:avLst/>
          </a:prstGeom>
        </p:spPr>
        <p:txBody>
          <a:bodyPr lIns="99569" tIns="49785" rIns="99569" bIns="49785"/>
          <a:lstStyle>
            <a:lvl1pPr algn="l" defTabSz="995690" rtl="0" eaLnBrk="1" latinLnBrk="0" hangingPunct="1">
              <a:spcBef>
                <a:spcPct val="0"/>
              </a:spcBef>
              <a:buNone/>
              <a:defRPr lang="ru-RU" sz="3000" b="1" kern="1200" cap="all" dirty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8916" y="2280433"/>
            <a:ext cx="9624060" cy="4786346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66" y="1637491"/>
            <a:ext cx="7929618" cy="642942"/>
          </a:xfrm>
          <a:prstGeom prst="rect">
            <a:avLst/>
          </a:prstGeom>
        </p:spPr>
        <p:txBody>
          <a:bodyPr lIns="99569" tIns="49785" rIns="99569" bIns="49785" anchor="t"/>
          <a:lstStyle>
            <a:lvl1pPr algn="l" defTabSz="995690" rtl="0" eaLnBrk="1" latinLnBrk="0" hangingPunct="1">
              <a:spcBef>
                <a:spcPct val="0"/>
              </a:spcBef>
              <a:buNone/>
              <a:defRPr lang="ru-RU" sz="3000" b="1" kern="1200" cap="all" dirty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4866" y="2494746"/>
            <a:ext cx="8001056" cy="506677"/>
          </a:xfrm>
          <a:prstGeom prst="rect">
            <a:avLst/>
          </a:prstGeom>
        </p:spPr>
        <p:txBody>
          <a:bodyPr lIns="99569" tIns="49785" rIns="99569" bIns="49785"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488916" y="1637491"/>
            <a:ext cx="9624060" cy="642942"/>
          </a:xfrm>
          <a:prstGeom prst="rect">
            <a:avLst/>
          </a:prstGeom>
        </p:spPr>
        <p:txBody>
          <a:bodyPr lIns="99569" tIns="49785" rIns="99569" bIns="49785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1200" cap="all" noProof="0" dirty="0" smtClean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  <a:endParaRPr lang="ru-RU" sz="3000" b="1" kern="1200" cap="all" noProof="0" dirty="0">
              <a:solidFill>
                <a:srgbClr val="0956A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88916" y="2285427"/>
            <a:ext cx="4714908" cy="4781352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5346700" y="2280433"/>
            <a:ext cx="4714908" cy="4781352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4670" y="2280433"/>
            <a:ext cx="4724775" cy="428628"/>
          </a:xfrm>
          <a:prstGeom prst="rect">
            <a:avLst/>
          </a:prstGeom>
        </p:spPr>
        <p:txBody>
          <a:bodyPr lIns="99569" tIns="49785" rIns="99569" bIns="49785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 dirty="0" smtClean="0"/>
              <a:t>Click to 	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6700" y="2280433"/>
            <a:ext cx="4726632" cy="428628"/>
          </a:xfrm>
          <a:prstGeom prst="rect">
            <a:avLst/>
          </a:prstGeom>
        </p:spPr>
        <p:txBody>
          <a:bodyPr lIns="99569" tIns="49785" rIns="99569" bIns="49785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488916" y="1637491"/>
            <a:ext cx="9624060" cy="642942"/>
          </a:xfrm>
          <a:prstGeom prst="rect">
            <a:avLst/>
          </a:prstGeom>
        </p:spPr>
        <p:txBody>
          <a:bodyPr lIns="99569" tIns="49785" rIns="99569" bIns="49785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1200" cap="all" noProof="0" dirty="0" smtClean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  <a:endParaRPr lang="ru-RU" sz="3000" b="1" kern="1200" cap="all" noProof="0" dirty="0">
              <a:solidFill>
                <a:srgbClr val="0956A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560354" y="2714055"/>
            <a:ext cx="4714908" cy="4209848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5346700" y="2709061"/>
            <a:ext cx="4714908" cy="4209848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4866" y="1566053"/>
            <a:ext cx="7838110" cy="642942"/>
          </a:xfrm>
          <a:prstGeom prst="rect">
            <a:avLst/>
          </a:prstGeom>
        </p:spPr>
        <p:txBody>
          <a:bodyPr lIns="99569" tIns="49785" rIns="99569" bIns="49785"/>
          <a:lstStyle>
            <a:lvl1pPr algn="l">
              <a:defRPr lang="ru-RU" sz="3000" b="1" kern="1200" cap="all" noProof="0" dirty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34670" y="1280301"/>
            <a:ext cx="4724775" cy="1143008"/>
          </a:xfrm>
          <a:prstGeom prst="rect">
            <a:avLst/>
          </a:prstGeom>
        </p:spPr>
        <p:txBody>
          <a:bodyPr lIns="99569" tIns="49785" rIns="99569" bIns="49785" anchor="b"/>
          <a:lstStyle>
            <a:lvl1pPr marL="0" indent="0">
              <a:buNone/>
              <a:defRPr lang="en-US" sz="3000" b="1" kern="1200" cap="all" noProof="0" dirty="0" smtClean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	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560354" y="2494747"/>
            <a:ext cx="4714908" cy="4429156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5346700" y="1280301"/>
            <a:ext cx="4714908" cy="5592999"/>
          </a:xfrm>
          <a:prstGeom prst="rect">
            <a:avLst/>
          </a:prstGeom>
        </p:spPr>
        <p:txBody>
          <a:bodyPr lIns="99569" tIns="49785" rIns="99569" bIns="49785"/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03428" y="5709457"/>
            <a:ext cx="6416040" cy="898552"/>
          </a:xfrm>
          <a:prstGeom prst="rect">
            <a:avLst/>
          </a:prstGeom>
        </p:spPr>
        <p:txBody>
          <a:bodyPr lIns="99569" tIns="49785" rIns="99569" bIns="49785" anchor="b"/>
          <a:lstStyle>
            <a:lvl1pPr algn="l">
              <a:defRPr lang="ru-RU" sz="3000" b="1" kern="1200" cap="all" noProof="0" dirty="0">
                <a:solidFill>
                  <a:srgbClr val="0956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216808" y="1365883"/>
            <a:ext cx="6416040" cy="4200698"/>
          </a:xfrm>
          <a:prstGeom prst="rect">
            <a:avLst/>
          </a:prstGeom>
        </p:spPr>
        <p:txBody>
          <a:bodyPr lIns="99569" tIns="49785" rIns="99569" bIns="49785"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3428" y="6608009"/>
            <a:ext cx="6416040" cy="887398"/>
          </a:xfrm>
          <a:prstGeom prst="rect">
            <a:avLst/>
          </a:prstGeom>
        </p:spPr>
        <p:txBody>
          <a:bodyPr lIns="99569" tIns="49785" rIns="99569" bIns="49785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8916" y="637359"/>
            <a:ext cx="1414988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3902507" y="7171279"/>
            <a:ext cx="6516291" cy="395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001" tIns="66288" rIns="98001" bIns="49001"/>
          <a:lstStyle/>
          <a:p>
            <a: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88255" algn="l"/>
                <a:tab pos="1576509" algn="l"/>
                <a:tab pos="2364764" algn="l"/>
              </a:tabLst>
              <a:defRPr/>
            </a:pPr>
            <a:r>
              <a:rPr lang="en-US" sz="1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fld id="{C296633A-DF2C-4CC2-8BBD-4C128AB4E1F5}" type="slidenum">
              <a:rPr lang="en-US" sz="100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pPr algn="r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788255" algn="l"/>
                  <a:tab pos="1576509" algn="l"/>
                  <a:tab pos="2364764" algn="l"/>
                </a:tabLst>
                <a:defRPr/>
              </a:pPr>
              <a:t>‹#›</a:t>
            </a:fld>
            <a:r>
              <a:rPr lang="en-US" sz="1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1000" dirty="0" err="1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ru-RU" sz="1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1000" dirty="0" err="1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xigen</a:t>
            </a:r>
            <a:r>
              <a:rPr lang="en-US" sz="1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000" dirty="0" err="1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ervices.com</a:t>
            </a:r>
            <a:endParaRPr lang="ru-RU" sz="1000" dirty="0">
              <a:solidFill>
                <a:srgbClr val="6666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 t="35184" b="35184"/>
          <a:stretch>
            <a:fillRect/>
          </a:stretch>
        </p:blipFill>
        <p:spPr bwMode="auto">
          <a:xfrm>
            <a:off x="2346305" y="0"/>
            <a:ext cx="8347096" cy="10820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Аутсорсинг в секторе государственных услуг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774932" y="5923771"/>
            <a:ext cx="7087724" cy="578115"/>
          </a:xfrm>
        </p:spPr>
        <p:txBody>
          <a:bodyPr/>
          <a:lstStyle/>
          <a:p>
            <a:r>
              <a:rPr lang="ru-RU" sz="2000" b="1" cap="all" dirty="0" smtClean="0">
                <a:solidFill>
                  <a:srgbClr val="0956A2"/>
                </a:solidFill>
                <a:ea typeface="+mj-ea"/>
              </a:rPr>
              <a:t>Илья Блаер, Руководитель проекта</a:t>
            </a:r>
            <a:endParaRPr lang="ru-RU" sz="2000" b="1" cap="all" dirty="0">
              <a:solidFill>
                <a:srgbClr val="0956A2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78" y="1351738"/>
            <a:ext cx="9624060" cy="642943"/>
          </a:xfrm>
        </p:spPr>
        <p:txBody>
          <a:bodyPr/>
          <a:lstStyle/>
          <a:p>
            <a:r>
              <a:rPr lang="ru-RU" dirty="0" err="1" smtClean="0"/>
              <a:t>Масштабируемость</a:t>
            </a:r>
            <a:r>
              <a:rPr lang="ru-RU" dirty="0" smtClean="0"/>
              <a:t> и интеграция с другими ИС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54" y="2494747"/>
            <a:ext cx="9624060" cy="4500594"/>
          </a:xfrm>
        </p:spPr>
        <p:txBody>
          <a:bodyPr/>
          <a:lstStyle/>
          <a:p>
            <a:r>
              <a:rPr lang="ru-RU" dirty="0" err="1" smtClean="0"/>
              <a:t>Пилотный</a:t>
            </a:r>
            <a:r>
              <a:rPr lang="ru-RU" dirty="0" smtClean="0"/>
              <a:t> проект (ограниченный круг задач)</a:t>
            </a:r>
          </a:p>
          <a:p>
            <a:r>
              <a:rPr lang="ru-RU" dirty="0" smtClean="0"/>
              <a:t>Возможность дальнейшего расширения и усложнения</a:t>
            </a:r>
          </a:p>
          <a:p>
            <a:r>
              <a:rPr lang="ru-RU" dirty="0" smtClean="0"/>
              <a:t>Взаимодействие с другими ИС (</a:t>
            </a:r>
            <a:r>
              <a:rPr lang="en-US" dirty="0" smtClean="0"/>
              <a:t>SOA</a:t>
            </a:r>
            <a:r>
              <a:rPr lang="ru-RU" dirty="0" smtClean="0"/>
              <a:t> архитектура)</a:t>
            </a:r>
          </a:p>
          <a:p>
            <a:r>
              <a:rPr lang="ru-RU" dirty="0" smtClean="0"/>
              <a:t>Поставщики и потребители информации (ИОГВ)</a:t>
            </a:r>
          </a:p>
        </p:txBody>
      </p:sp>
      <p:pic>
        <p:nvPicPr>
          <p:cNvPr id="4" name="Picture 3" descr="create_sof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212" y="4280697"/>
            <a:ext cx="3038479" cy="2803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Государственные услуги и </a:t>
            </a:r>
            <a:r>
              <a:rPr lang="ru-RU" dirty="0" err="1" smtClean="0"/>
              <a:t>аутсорсинг</a:t>
            </a:r>
            <a:endParaRPr lang="en-US" dirty="0" smtClean="0"/>
          </a:p>
          <a:p>
            <a:pPr lvl="1"/>
            <a:r>
              <a:rPr lang="ru-RU" dirty="0" smtClean="0"/>
              <a:t>Многолетний успешный опыт</a:t>
            </a:r>
          </a:p>
          <a:p>
            <a:pPr lvl="1"/>
            <a:r>
              <a:rPr lang="ru-RU" dirty="0" smtClean="0"/>
              <a:t>Различные индустрии</a:t>
            </a:r>
          </a:p>
          <a:p>
            <a:pPr lvl="1"/>
            <a:r>
              <a:rPr lang="ru-RU" dirty="0" smtClean="0"/>
              <a:t>Множество заказчиков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16" y="1494615"/>
            <a:ext cx="9624060" cy="642943"/>
          </a:xfrm>
        </p:spPr>
        <p:txBody>
          <a:bodyPr/>
          <a:lstStyle/>
          <a:p>
            <a:r>
              <a:rPr lang="ru-RU" dirty="0" smtClean="0"/>
              <a:t>Успешно выполненные проекты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137557"/>
            <a:ext cx="9624060" cy="5214974"/>
          </a:xfrm>
        </p:spPr>
        <p:txBody>
          <a:bodyPr/>
          <a:lstStyle/>
          <a:p>
            <a:r>
              <a:rPr lang="ru-RU" sz="2000" dirty="0" smtClean="0"/>
              <a:t>Система для ведения учёта и генерирования документов для государственной энергетической компании «</a:t>
            </a:r>
            <a:r>
              <a:rPr lang="en-US" sz="2000" dirty="0" err="1" smtClean="0"/>
              <a:t>Latvenergo</a:t>
            </a:r>
            <a:r>
              <a:rPr lang="ru-RU" sz="2000" dirty="0" smtClean="0"/>
              <a:t>»</a:t>
            </a:r>
            <a:endParaRPr lang="en-US" sz="2000" dirty="0" smtClean="0"/>
          </a:p>
          <a:p>
            <a:r>
              <a:rPr lang="ru-RU" sz="2000" dirty="0" err="1" smtClean="0"/>
              <a:t>Веб-портал</a:t>
            </a:r>
            <a:r>
              <a:rPr lang="ru-RU" sz="2000" dirty="0" smtClean="0"/>
              <a:t> для министерства образования и науки Латвии</a:t>
            </a:r>
          </a:p>
          <a:p>
            <a:r>
              <a:rPr lang="ru-RU" sz="2000" dirty="0" smtClean="0"/>
              <a:t>Программный комплекс для сейма Латвии</a:t>
            </a:r>
          </a:p>
          <a:p>
            <a:r>
              <a:rPr lang="ru-RU" sz="2000" dirty="0" smtClean="0"/>
              <a:t>Система обработки платежей для почтовой службы Латвии</a:t>
            </a:r>
          </a:p>
          <a:p>
            <a:r>
              <a:rPr lang="ru-RU" sz="2000" dirty="0" smtClean="0"/>
              <a:t>Система хранения данных для службы государственных доходов Латвии</a:t>
            </a:r>
          </a:p>
          <a:p>
            <a:r>
              <a:rPr lang="ru-RU" sz="2000" dirty="0" smtClean="0"/>
              <a:t>Проект для государственного агентства социального обеспечения Латвии</a:t>
            </a:r>
          </a:p>
          <a:p>
            <a:r>
              <a:rPr lang="ru-RU" sz="2000" dirty="0" smtClean="0"/>
              <a:t>ИС управления государственным бюджетом для государственного казначейства Латвии</a:t>
            </a:r>
          </a:p>
          <a:p>
            <a:r>
              <a:rPr lang="ru-RU" sz="2000" dirty="0" smtClean="0"/>
              <a:t>Ядро ИС ведения комплексного регионального кадастра Ленинградской области</a:t>
            </a:r>
          </a:p>
          <a:p>
            <a:r>
              <a:rPr lang="ru-RU" sz="2000" dirty="0" smtClean="0"/>
              <a:t>Модернизация ИС управления документооборотом для думы г. Риги</a:t>
            </a:r>
          </a:p>
          <a:p>
            <a:r>
              <a:rPr lang="ru-RU" sz="2000" dirty="0" smtClean="0"/>
              <a:t>Географическая ИС для городского совета г. </a:t>
            </a:r>
            <a:r>
              <a:rPr lang="ru-RU" sz="2000" dirty="0" err="1" smtClean="0"/>
              <a:t>Венцпилса</a:t>
            </a:r>
            <a:endParaRPr lang="ru-RU" sz="2000" dirty="0" smtClean="0"/>
          </a:p>
          <a:p>
            <a:r>
              <a:rPr lang="ru-RU" sz="2000" dirty="0" smtClean="0"/>
              <a:t>Ядро ИС для оказания социально значимых услуг населению </a:t>
            </a:r>
            <a:r>
              <a:rPr lang="ru-RU" sz="2000" dirty="0" smtClean="0"/>
              <a:t>С.Петербурга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lvl="1"/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ВВедение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8916" y="2423309"/>
            <a:ext cx="9624060" cy="4357718"/>
          </a:xfrm>
        </p:spPr>
        <p:txBody>
          <a:bodyPr/>
          <a:lstStyle/>
          <a:p>
            <a:r>
              <a:rPr lang="ru-RU" sz="2000" dirty="0" smtClean="0"/>
              <a:t>Внедрение современных технологий для оказания государственных услуг</a:t>
            </a:r>
          </a:p>
          <a:p>
            <a:pPr lvl="1"/>
            <a:r>
              <a:rPr lang="ru-RU" sz="2000" dirty="0" smtClean="0"/>
              <a:t>Публичность и открытость работы государственных органов</a:t>
            </a:r>
          </a:p>
          <a:p>
            <a:pPr lvl="1"/>
            <a:r>
              <a:rPr lang="ru-RU" sz="2000" dirty="0" smtClean="0"/>
              <a:t>Контроль общества за работой государственных органов</a:t>
            </a:r>
          </a:p>
          <a:p>
            <a:pPr lvl="1"/>
            <a:r>
              <a:rPr lang="ru-RU" sz="2000" dirty="0" smtClean="0"/>
              <a:t>Качество и доступность государственных услуг</a:t>
            </a:r>
            <a:endParaRPr lang="ru-RU" sz="2000" dirty="0" smtClean="0">
              <a:solidFill>
                <a:srgbClr val="FF0000"/>
              </a:solidFill>
            </a:endParaRPr>
          </a:p>
          <a:p>
            <a:pPr lvl="1"/>
            <a:r>
              <a:rPr lang="ru-RU" sz="2000" dirty="0" smtClean="0"/>
              <a:t>Федеральные законы и постановления Правительства РФ по внедрению информационных технологий в работу органов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351871"/>
            <a:ext cx="9624060" cy="4357718"/>
          </a:xfrm>
        </p:spPr>
        <p:txBody>
          <a:bodyPr/>
          <a:lstStyle/>
          <a:p>
            <a:r>
              <a:rPr lang="ru-RU" sz="2000" dirty="0" smtClean="0"/>
              <a:t>Статистика по наличию на сайтах 84 федеральных министерств и ведомств информации по государственным услугам (ГУ)*:</a:t>
            </a:r>
          </a:p>
          <a:p>
            <a:pPr lvl="1"/>
            <a:r>
              <a:rPr lang="ru-RU" sz="2000" dirty="0" smtClean="0"/>
              <a:t>Информация об оказываемых ГУ: 59%</a:t>
            </a:r>
          </a:p>
          <a:p>
            <a:pPr lvl="1"/>
            <a:r>
              <a:rPr lang="ru-RU" sz="2000" dirty="0" smtClean="0"/>
              <a:t>Утверждённые регламенты оказания ГУ: 54%</a:t>
            </a:r>
          </a:p>
          <a:p>
            <a:pPr lvl="1"/>
            <a:r>
              <a:rPr lang="ru-RU" sz="2000" dirty="0" smtClean="0"/>
              <a:t>Наличие служб, работающих по принципу «Одно окно»: 0%</a:t>
            </a:r>
          </a:p>
          <a:p>
            <a:pPr lvl="1"/>
            <a:r>
              <a:rPr lang="ru-RU" sz="2000" dirty="0" smtClean="0"/>
              <a:t>Возможность загрузить и распечатать форму для ГУ : 51%</a:t>
            </a:r>
          </a:p>
          <a:p>
            <a:pPr lvl="1"/>
            <a:r>
              <a:rPr lang="ru-RU" sz="2000" dirty="0" smtClean="0"/>
              <a:t>Возможность </a:t>
            </a:r>
            <a:r>
              <a:rPr lang="en-US" sz="2000" dirty="0" smtClean="0"/>
              <a:t>on-line </a:t>
            </a:r>
            <a:r>
              <a:rPr lang="ru-RU" sz="2000" dirty="0" smtClean="0"/>
              <a:t>заполнения форм для ГУ: 6%</a:t>
            </a:r>
          </a:p>
          <a:p>
            <a:pPr lvl="1"/>
            <a:r>
              <a:rPr lang="ru-RU" sz="2000" dirty="0" smtClean="0"/>
              <a:t>Наличие информации о местах приёма граждан: 52%</a:t>
            </a:r>
          </a:p>
          <a:p>
            <a:pPr lvl="1"/>
            <a:r>
              <a:rPr lang="ru-RU" sz="2000" dirty="0" smtClean="0"/>
              <a:t>Наличие информации о графике работы подразделений: 25%</a:t>
            </a:r>
          </a:p>
          <a:p>
            <a:pPr lvl="1"/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* из доклада «О развитии электронного правительства в РФ», Институт Современного Развития, апрель 2009 </a:t>
            </a:r>
            <a:r>
              <a:rPr lang="ru-RU" sz="1400" dirty="0" smtClean="0"/>
              <a:t>(</a:t>
            </a:r>
            <a:r>
              <a:rPr lang="en-US" sz="1400" dirty="0" smtClean="0"/>
              <a:t>http://prior.russia-gateway.ru/publications/e-Gov_RU_2009.pdf</a:t>
            </a:r>
            <a:r>
              <a:rPr lang="ru-RU" sz="1400" dirty="0" smtClean="0"/>
              <a:t>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Пилотный</a:t>
            </a:r>
            <a:r>
              <a:rPr lang="ru-RU" sz="2000" dirty="0" smtClean="0"/>
              <a:t> проект по внедрению информационных технологий в органы власти</a:t>
            </a:r>
          </a:p>
          <a:p>
            <a:pPr lvl="1"/>
            <a:r>
              <a:rPr lang="ru-RU" sz="2000" dirty="0" smtClean="0"/>
              <a:t>Определение требований (административные регламенты, законодательные акты)</a:t>
            </a:r>
          </a:p>
          <a:p>
            <a:pPr lvl="1"/>
            <a:r>
              <a:rPr lang="ru-RU" sz="2000" dirty="0" smtClean="0"/>
              <a:t>Принципы разработки, внедрения и функционирования ИС (интеграция систем)</a:t>
            </a:r>
          </a:p>
          <a:p>
            <a:pPr lvl="1"/>
            <a:r>
              <a:rPr lang="ru-RU" sz="2000" dirty="0" smtClean="0"/>
              <a:t>Электронные административные регламенты (разработчики ИС)</a:t>
            </a:r>
          </a:p>
          <a:p>
            <a:pPr lvl="1"/>
            <a:r>
              <a:rPr lang="ru-RU" sz="2000" dirty="0" smtClean="0"/>
              <a:t>Экспертиза на всех уровнях (организация процесса, законодательство/право, технологии, техника, безопасность)</a:t>
            </a:r>
          </a:p>
          <a:p>
            <a:r>
              <a:rPr lang="en-US" sz="2000" dirty="0" smtClean="0"/>
              <a:t>IT-</a:t>
            </a:r>
            <a:r>
              <a:rPr lang="ru-RU" sz="2000" dirty="0" smtClean="0"/>
              <a:t>компании</a:t>
            </a:r>
          </a:p>
          <a:p>
            <a:pPr lvl="1"/>
            <a:r>
              <a:rPr lang="ru-RU" sz="2000" dirty="0" smtClean="0"/>
              <a:t>Аутсорсинг</a:t>
            </a:r>
          </a:p>
          <a:p>
            <a:pPr lvl="1">
              <a:buNone/>
            </a:pP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54" y="1351739"/>
            <a:ext cx="9624060" cy="642943"/>
          </a:xfrm>
        </p:spPr>
        <p:txBody>
          <a:bodyPr/>
          <a:lstStyle/>
          <a:p>
            <a:r>
              <a:rPr lang="ru-RU" dirty="0" smtClean="0"/>
              <a:t>Основные Аспекты разработки </a:t>
            </a:r>
            <a:r>
              <a:rPr lang="ru-RU" dirty="0" err="1" smtClean="0"/>
              <a:t>иС</a:t>
            </a:r>
            <a:r>
              <a:rPr lang="ru-RU" dirty="0" smtClean="0"/>
              <a:t> для оказания государственных услуг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774917"/>
            <a:ext cx="9624060" cy="4148986"/>
          </a:xfrm>
        </p:spPr>
        <p:txBody>
          <a:bodyPr/>
          <a:lstStyle/>
          <a:p>
            <a:r>
              <a:rPr lang="ru-RU" dirty="0" smtClean="0"/>
              <a:t>Организация процесса разработки</a:t>
            </a:r>
          </a:p>
          <a:p>
            <a:r>
              <a:rPr lang="ru-RU" dirty="0" smtClean="0"/>
              <a:t>Обеспечение безопасности</a:t>
            </a:r>
          </a:p>
          <a:p>
            <a:r>
              <a:rPr lang="ru-RU" dirty="0" smtClean="0"/>
              <a:t>Особенности пользовательского интерфейса</a:t>
            </a:r>
          </a:p>
          <a:p>
            <a:r>
              <a:rPr lang="ru-RU" dirty="0" err="1" smtClean="0"/>
              <a:t>Масштабируемость</a:t>
            </a:r>
            <a:r>
              <a:rPr lang="ru-RU" dirty="0" smtClean="0"/>
              <a:t> и интеграция с другими ИС</a:t>
            </a:r>
            <a:endParaRPr lang="ru-RU" dirty="0"/>
          </a:p>
        </p:txBody>
      </p:sp>
      <p:pic>
        <p:nvPicPr>
          <p:cNvPr id="4" name="Picture 3" descr="2145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212" y="4423573"/>
            <a:ext cx="3214710" cy="2772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16" y="1351739"/>
            <a:ext cx="9624060" cy="642943"/>
          </a:xfrm>
        </p:spPr>
        <p:txBody>
          <a:bodyPr/>
          <a:lstStyle/>
          <a:p>
            <a:r>
              <a:rPr lang="ru-RU" dirty="0" smtClean="0"/>
              <a:t>Организация процесса разработки ИС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137557"/>
            <a:ext cx="9624060" cy="4786346"/>
          </a:xfrm>
        </p:spPr>
        <p:txBody>
          <a:bodyPr/>
          <a:lstStyle/>
          <a:p>
            <a:r>
              <a:rPr lang="ru-RU" dirty="0" smtClean="0"/>
              <a:t>Что происходит в данный момент?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На какой стадии находится процесс разработки?</a:t>
            </a:r>
          </a:p>
          <a:p>
            <a:r>
              <a:rPr lang="ru-RU" dirty="0" smtClean="0"/>
              <a:t>Какие проблемы возникают?</a:t>
            </a:r>
          </a:p>
          <a:p>
            <a:r>
              <a:rPr lang="ru-RU" dirty="0" smtClean="0"/>
              <a:t>Каким способом решить возникающие проблемы?</a:t>
            </a:r>
          </a:p>
          <a:p>
            <a:r>
              <a:rPr lang="ru-RU" dirty="0" smtClean="0"/>
              <a:t>Как не потерять время и качество?</a:t>
            </a:r>
          </a:p>
          <a:p>
            <a:endParaRPr lang="ru-RU" dirty="0" smtClean="0"/>
          </a:p>
          <a:p>
            <a:r>
              <a:rPr lang="en-US" dirty="0" smtClean="0"/>
              <a:t>Agile-</a:t>
            </a:r>
            <a:r>
              <a:rPr lang="ru-RU" dirty="0" smtClean="0"/>
              <a:t>методологии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2314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212" y="3994945"/>
            <a:ext cx="3214690" cy="3214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16" y="1351739"/>
            <a:ext cx="9624060" cy="642943"/>
          </a:xfrm>
        </p:spPr>
        <p:txBody>
          <a:bodyPr/>
          <a:lstStyle/>
          <a:p>
            <a:r>
              <a:rPr lang="ru-RU" dirty="0" smtClean="0"/>
              <a:t>Организация процесса разработки ИС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54" y="2066119"/>
            <a:ext cx="9624060" cy="5357850"/>
          </a:xfrm>
        </p:spPr>
        <p:txBody>
          <a:bodyPr/>
          <a:lstStyle/>
          <a:p>
            <a:r>
              <a:rPr lang="en-US" dirty="0" smtClean="0"/>
              <a:t>Agile-</a:t>
            </a:r>
            <a:r>
              <a:rPr lang="ru-RU" dirty="0" smtClean="0"/>
              <a:t>методологии</a:t>
            </a:r>
          </a:p>
          <a:p>
            <a:pPr lvl="1"/>
            <a:r>
              <a:rPr lang="ru-RU" dirty="0" smtClean="0"/>
              <a:t>Совместная работа заказчика и исполнителя</a:t>
            </a:r>
          </a:p>
          <a:p>
            <a:pPr lvl="1"/>
            <a:r>
              <a:rPr lang="ru-RU" dirty="0" smtClean="0"/>
              <a:t>Разделение работы на этапы (</a:t>
            </a:r>
            <a:r>
              <a:rPr lang="en-US" dirty="0" smtClean="0"/>
              <a:t>2-4 </a:t>
            </a:r>
            <a:r>
              <a:rPr lang="ru-RU" dirty="0" smtClean="0"/>
              <a:t>недели)</a:t>
            </a:r>
          </a:p>
          <a:p>
            <a:pPr lvl="1"/>
            <a:r>
              <a:rPr lang="ru-RU" dirty="0" smtClean="0"/>
              <a:t>Детализация требований, оценка работы, планирование</a:t>
            </a:r>
          </a:p>
          <a:p>
            <a:pPr lvl="1"/>
            <a:r>
              <a:rPr lang="ru-RU" dirty="0" smtClean="0"/>
              <a:t>Готовая проверенная функциональность по окончании каждого этапа (непрерывное тестирование)</a:t>
            </a:r>
          </a:p>
          <a:p>
            <a:pPr lvl="1"/>
            <a:r>
              <a:rPr lang="ru-RU" dirty="0" smtClean="0"/>
              <a:t>Демонстрация по окончании каждого этапа</a:t>
            </a:r>
          </a:p>
          <a:p>
            <a:r>
              <a:rPr lang="ru-RU" dirty="0" smtClean="0"/>
              <a:t>Эффект:</a:t>
            </a:r>
            <a:endParaRPr lang="en-US" dirty="0" smtClean="0"/>
          </a:p>
          <a:p>
            <a:pPr lvl="1"/>
            <a:r>
              <a:rPr lang="ru-RU" dirty="0" smtClean="0"/>
              <a:t>Прозрачный предсказуемый процесс</a:t>
            </a:r>
          </a:p>
          <a:p>
            <a:pPr lvl="1"/>
            <a:r>
              <a:rPr lang="ru-RU" dirty="0" smtClean="0"/>
              <a:t>Учёт финансирования из разных бюджетов (городской, федеральный)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16" y="1351739"/>
            <a:ext cx="9624060" cy="642943"/>
          </a:xfrm>
        </p:spPr>
        <p:txBody>
          <a:bodyPr/>
          <a:lstStyle/>
          <a:p>
            <a:r>
              <a:rPr lang="ru-RU" dirty="0" smtClean="0"/>
              <a:t>Обеспечение безопасности ИС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137557"/>
            <a:ext cx="9624060" cy="4786346"/>
          </a:xfrm>
        </p:spPr>
        <p:txBody>
          <a:bodyPr/>
          <a:lstStyle/>
          <a:p>
            <a:r>
              <a:rPr lang="ru-RU" dirty="0" smtClean="0"/>
              <a:t>Внешние пользователи системы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Персональные данные (несанкционированный доступ)</a:t>
            </a:r>
          </a:p>
          <a:p>
            <a:r>
              <a:rPr lang="ru-RU" dirty="0" smtClean="0"/>
              <a:t>Регистрация и учёт событий (подозрительные действия внешних субъектов)</a:t>
            </a:r>
          </a:p>
          <a:p>
            <a:r>
              <a:rPr lang="ru-RU" dirty="0" err="1" smtClean="0"/>
              <a:t>Недекларированные</a:t>
            </a:r>
            <a:r>
              <a:rPr lang="ru-RU" dirty="0" smtClean="0"/>
              <a:t> возможности </a:t>
            </a:r>
          </a:p>
          <a:p>
            <a:pPr>
              <a:buNone/>
            </a:pPr>
            <a:r>
              <a:rPr lang="ru-RU" dirty="0" smtClean="0"/>
              <a:t>	разрабатываемого ПО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Подтверждение юридической силы </a:t>
            </a:r>
          </a:p>
          <a:p>
            <a:pPr>
              <a:buNone/>
            </a:pPr>
            <a:r>
              <a:rPr lang="ru-RU" dirty="0" smtClean="0"/>
              <a:t>	электронных документов (ЭЦП)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24ca056e155d4a02b1403111b96f03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04154" y="3566317"/>
            <a:ext cx="2655004" cy="3521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16" y="1351739"/>
            <a:ext cx="9624060" cy="642943"/>
          </a:xfrm>
        </p:spPr>
        <p:txBody>
          <a:bodyPr/>
          <a:lstStyle/>
          <a:p>
            <a:r>
              <a:rPr lang="ru-RU" dirty="0" smtClean="0"/>
              <a:t>пользовательский интерфейс ИС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16" y="2066119"/>
            <a:ext cx="9624060" cy="4857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Особенности:</a:t>
            </a:r>
          </a:p>
          <a:p>
            <a:r>
              <a:rPr lang="ru-RU" dirty="0" smtClean="0"/>
              <a:t>Различный уровень компьютерной грамотности</a:t>
            </a:r>
          </a:p>
          <a:p>
            <a:r>
              <a:rPr lang="ru-RU" dirty="0" smtClean="0"/>
              <a:t>Удобство и простота использования системы (ориентация, навигация)</a:t>
            </a:r>
          </a:p>
          <a:p>
            <a:r>
              <a:rPr lang="ru-RU" dirty="0" smtClean="0"/>
              <a:t>Опыт пользователя и элементы интерфейса (противоречия)</a:t>
            </a:r>
          </a:p>
          <a:p>
            <a:r>
              <a:rPr lang="ru-RU" dirty="0" smtClean="0"/>
              <a:t>Ускорение внедрения системы, положительные впечатления</a:t>
            </a:r>
          </a:p>
          <a:p>
            <a:pPr>
              <a:buNone/>
            </a:pPr>
            <a:r>
              <a:rPr lang="ru-RU" dirty="0" smtClean="0"/>
              <a:t>Эффект:</a:t>
            </a:r>
          </a:p>
          <a:p>
            <a:r>
              <a:rPr lang="ru-RU" dirty="0" smtClean="0"/>
              <a:t>Разгрузка госструктур (использование </a:t>
            </a:r>
            <a:r>
              <a:rPr lang="en-US" dirty="0" smtClean="0"/>
              <a:t>on-line </a:t>
            </a:r>
            <a:r>
              <a:rPr lang="ru-RU" dirty="0" smtClean="0"/>
              <a:t>режимов работы)</a:t>
            </a:r>
          </a:p>
          <a:p>
            <a:r>
              <a:rPr lang="ru-RU" dirty="0" smtClean="0"/>
              <a:t>Уменьшение количества ошибок </a:t>
            </a:r>
          </a:p>
          <a:p>
            <a:r>
              <a:rPr lang="ru-RU" dirty="0" smtClean="0"/>
              <a:t>Снижение расходов на обработку заявлений (ГУ)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igen Color Palette">
      <a:dk1>
        <a:srgbClr val="474747"/>
      </a:dk1>
      <a:lt1>
        <a:srgbClr val="FFFFFF"/>
      </a:lt1>
      <a:dk2>
        <a:srgbClr val="474747"/>
      </a:dk2>
      <a:lt2>
        <a:srgbClr val="FFFFFF"/>
      </a:lt2>
      <a:accent1>
        <a:srgbClr val="0070C0"/>
      </a:accent1>
      <a:accent2>
        <a:srgbClr val="004F8A"/>
      </a:accent2>
      <a:accent3>
        <a:srgbClr val="1F9FFF"/>
      </a:accent3>
      <a:accent4>
        <a:srgbClr val="7FC9FF"/>
      </a:accent4>
      <a:accent5>
        <a:srgbClr val="BFE4FF"/>
      </a:accent5>
      <a:accent6>
        <a:srgbClr val="353535"/>
      </a:accent6>
      <a:hlink>
        <a:srgbClr val="40AFFF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539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Аутсорсинг в секторе государственных услуг</vt:lpstr>
      <vt:lpstr>ВВедение</vt:lpstr>
      <vt:lpstr>введение</vt:lpstr>
      <vt:lpstr>введение</vt:lpstr>
      <vt:lpstr>Основные Аспекты разработки иС для оказания государственных услуг</vt:lpstr>
      <vt:lpstr>Организация процесса разработки ИС </vt:lpstr>
      <vt:lpstr>Организация процесса разработки ИС </vt:lpstr>
      <vt:lpstr>Обеспечение безопасности ИС </vt:lpstr>
      <vt:lpstr>пользовательский интерфейс ИС </vt:lpstr>
      <vt:lpstr>Масштабируемость и интеграция с другими ИС </vt:lpstr>
      <vt:lpstr>заключение</vt:lpstr>
      <vt:lpstr>Успешно выполненные проекты</vt:lpstr>
    </vt:vector>
  </TitlesOfParts>
  <Company>Exigen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Olgav</dc:creator>
  <cp:lastModifiedBy>Ilia Blaer</cp:lastModifiedBy>
  <cp:revision>58</cp:revision>
  <dcterms:created xsi:type="dcterms:W3CDTF">2009-05-14T14:04:01Z</dcterms:created>
  <dcterms:modified xsi:type="dcterms:W3CDTF">2009-10-23T09:06:41Z</dcterms:modified>
</cp:coreProperties>
</file>