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8" r:id="rId2"/>
  </p:sldMasterIdLst>
  <p:notesMasterIdLst>
    <p:notesMasterId r:id="rId13"/>
  </p:notesMasterIdLst>
  <p:handoutMasterIdLst>
    <p:handoutMasterId r:id="rId14"/>
  </p:handoutMasterIdLst>
  <p:sldIdLst>
    <p:sldId id="417" r:id="rId3"/>
    <p:sldId id="489" r:id="rId4"/>
    <p:sldId id="487" r:id="rId5"/>
    <p:sldId id="478" r:id="rId6"/>
    <p:sldId id="488" r:id="rId7"/>
    <p:sldId id="479" r:id="rId8"/>
    <p:sldId id="486" r:id="rId9"/>
    <p:sldId id="482" r:id="rId10"/>
    <p:sldId id="477" r:id="rId11"/>
    <p:sldId id="490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63D"/>
    <a:srgbClr val="007434"/>
    <a:srgbClr val="009242"/>
    <a:srgbClr val="5F5F5F"/>
    <a:srgbClr val="808080"/>
    <a:srgbClr val="FF0000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64" autoAdjust="0"/>
    <p:restoredTop sz="84452" autoAdjust="0"/>
  </p:normalViewPr>
  <p:slideViewPr>
    <p:cSldViewPr>
      <p:cViewPr>
        <p:scale>
          <a:sx n="90" d="100"/>
          <a:sy n="90" d="100"/>
        </p:scale>
        <p:origin x="-102" y="-186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1002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8" y="52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E0DCE2B-7149-48B3-A4FE-07061BFCD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fld id="{139160FC-BC14-4AFB-84A3-ACEEA068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B3A9A-C703-4838-9963-6DBC951A862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200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3F63-E5A1-48E1-97EA-AF43EE4A938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9160FC-BC14-4AFB-84A3-ACEEA0688C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9160FC-BC14-4AFB-84A3-ACEEA0688C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Line 57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9" name="Line 60"/>
          <p:cNvSpPr>
            <a:spLocks noChangeShapeType="1"/>
          </p:cNvSpPr>
          <p:nvPr/>
        </p:nvSpPr>
        <p:spPr bwMode="ltGray">
          <a:xfrm flipH="1" flipV="1">
            <a:off x="0" y="2754313"/>
            <a:ext cx="5097463" cy="15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35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35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EEF5-7E62-4492-8EDE-3F12CE8F7092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1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1183-8E0B-4F4D-9FAC-48A27B717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9BFD-AF22-45E7-B142-1C2C6F6F3C2A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C4430-4B99-48E7-A2B6-5998F388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0E601-6B27-4FE1-B156-747DBE1EBD95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EBD0-7C76-4818-812A-A3FB45EB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FC24-E843-4350-A2FE-36D33F449C60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9B79-5CE3-4210-833D-C34291003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15298-3388-4247-B2F4-1F9C6D81F25F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ED07D-68DD-4682-9B80-0D73C178D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56952-5123-4250-82A8-BE7B8EB65443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D8DA3-74CE-4517-ABE3-2456110D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C28F5-70E8-4E03-97A6-9C8373D901DF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8A27-BF7A-4BC1-A6F6-9FDB6E46A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FFF8-23EC-4035-9ED0-A421F19BBA87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FEE30-7C5B-46FB-B878-289524751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D722-54D6-4189-98A0-75933557A62C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06AE-C80A-4F1C-A588-F6655E2E3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60AC-8501-4E37-BE06-A5352065BBF6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6985C-1DA5-4A75-80BC-89E98E791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4C2C2-DFB8-46E4-AB98-76D1474D78CA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999B-40C2-4668-81E2-9FB9DEE01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42C8A-30D8-427A-83FB-72E5EA6B2511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10C5C-6F70-436E-84B8-1EB21D503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31DA-D8F1-4286-BDCE-90C51F11307B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712A-D9D5-41B4-AAE4-6FF86F63D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59CFB-9239-4BBD-96B7-2FEFF1CEC59E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DA017-1D84-4429-AB7A-83D9E756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8862-7C76-4A1D-B617-4142C407E681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EF67-7371-4347-BBF5-C006A802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4BF1-E7C9-4C40-98B2-3060A549C1D0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C8FA-1CFC-4D6A-8CF0-63F4DCE1E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669A-483A-43F5-AA63-F6E341EB7A50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31658-B894-4DCC-8A03-2952110C0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642D4-BD54-4801-A083-9519ABE5DAA3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820A-F4F8-436D-9DF5-7D21960D8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D889-DB6D-4678-8C52-3B8C8A017AD5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6BCD-F376-4544-B7EB-E20A88634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F1CE-8D4A-4D07-A7B1-6A5FA11ED862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24D0E-712A-47C3-A8BD-E7FDF244C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D25C5-8A0F-481E-9305-4702B2568C30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FF43-118D-443A-B484-BD73DE9F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40BF-FC3E-4A2C-B2E4-C261E6E54CF5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E8A3-C0D8-42A7-A960-9933ACB23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AB7D-EE47-4495-BF60-6DECDB4C1A3E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1709-E2CD-42F0-AE93-0C823934C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232453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4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5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6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7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8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59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0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1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2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3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4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5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6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7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8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69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0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1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2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3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4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27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232476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7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8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79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0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1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2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3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4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5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6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7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8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89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0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1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2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3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4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5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6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7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8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499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500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501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502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503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2504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32505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506" name="Line 58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25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fld id="{F00603EA-D995-4E72-AB9A-6F9B4603EDD0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2325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5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9B5848-F20D-4DA4-AA1C-8539E9907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  <p:sldLayoutId id="2147485887" r:id="rId2"/>
    <p:sldLayoutId id="2147485888" r:id="rId3"/>
    <p:sldLayoutId id="2147485889" r:id="rId4"/>
    <p:sldLayoutId id="2147485890" r:id="rId5"/>
    <p:sldLayoutId id="2147485891" r:id="rId6"/>
    <p:sldLayoutId id="2147485892" r:id="rId7"/>
    <p:sldLayoutId id="2147485893" r:id="rId8"/>
    <p:sldLayoutId id="2147485894" r:id="rId9"/>
    <p:sldLayoutId id="2147485895" r:id="rId10"/>
    <p:sldLayoutId id="2147485896" r:id="rId11"/>
    <p:sldLayoutId id="2147485897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131C4356-0ED7-4410-BE3C-A55D99667FCF}" type="datetime1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F9F488E5-E6BE-4467-A5E6-FBE802B26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8" r:id="rId1"/>
    <p:sldLayoutId id="2147485899" r:id="rId2"/>
    <p:sldLayoutId id="2147485900" r:id="rId3"/>
    <p:sldLayoutId id="2147485901" r:id="rId4"/>
    <p:sldLayoutId id="2147485902" r:id="rId5"/>
    <p:sldLayoutId id="2147485903" r:id="rId6"/>
    <p:sldLayoutId id="2147485904" r:id="rId7"/>
    <p:sldLayoutId id="2147485905" r:id="rId8"/>
    <p:sldLayoutId id="2147485906" r:id="rId9"/>
    <p:sldLayoutId id="2147485907" r:id="rId10"/>
    <p:sldLayoutId id="214748590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30FCD-D77B-4BC8-901E-D2C399BF16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71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00FBE2-2022-4600-9057-07BEADF68A97}" type="slidenum">
              <a:rPr lang="en-US" sz="1400" b="0"/>
              <a:pPr algn="r"/>
              <a:t>1</a:t>
            </a:fld>
            <a:endParaRPr lang="en-US" sz="14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153400" cy="2133600"/>
          </a:xfrm>
        </p:spPr>
        <p:txBody>
          <a:bodyPr/>
          <a:lstStyle/>
          <a:p>
            <a:r>
              <a:rPr lang="en-US" sz="4000" dirty="0" smtClean="0"/>
              <a:t>Enterprise Security</a:t>
            </a:r>
            <a:br>
              <a:rPr lang="en-US" sz="4000" dirty="0" smtClean="0"/>
            </a:br>
            <a:r>
              <a:rPr lang="en-US" sz="4000" dirty="0" smtClean="0"/>
              <a:t>Assessment Sharing:</a:t>
            </a:r>
            <a:br>
              <a:rPr lang="en-US" sz="4000" dirty="0" smtClean="0"/>
            </a:br>
            <a:r>
              <a:rPr lang="en-US" sz="4000" smtClean="0"/>
              <a:t>An appetizer</a:t>
            </a:r>
            <a:endParaRPr lang="en-US" smtClean="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543800" cy="2320925"/>
          </a:xfrm>
        </p:spPr>
        <p:txBody>
          <a:bodyPr/>
          <a:lstStyle/>
          <a:p>
            <a:pPr algn="ctr" eaLnBrk="1" hangingPunct="1"/>
            <a:endParaRPr lang="en-US" sz="2400" smtClean="0"/>
          </a:p>
          <a:p>
            <a:pPr algn="ctr" eaLnBrk="1" hangingPunct="1"/>
            <a:r>
              <a:rPr lang="en-US" sz="2800" smtClean="0"/>
              <a:t>Yuri Gurevich</a:t>
            </a:r>
          </a:p>
          <a:p>
            <a:pPr algn="ctr" eaLnBrk="1" hangingPunct="1"/>
            <a:r>
              <a:rPr lang="en-US" sz="2800" smtClean="0"/>
              <a:t>Research in Software Engineering</a:t>
            </a:r>
          </a:p>
          <a:p>
            <a:pPr algn="ctr" eaLnBrk="1" hangingPunct="1"/>
            <a:r>
              <a:rPr lang="en-US" sz="2800" smtClean="0"/>
              <a:t>Microsoft, Redmond, WA, 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Section: Mystery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0C5C-6F70-436E-84B8-1EB21D503C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problem of interest to us belongs to a natural class of problems. We describe the class by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0C5C-6F70-436E-84B8-1EB21D503C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762000"/>
          </a:xfrm>
        </p:spPr>
        <p:txBody>
          <a:bodyPr/>
          <a:lstStyle/>
          <a:p>
            <a:r>
              <a:rPr lang="en-US" sz="3200" smtClean="0"/>
              <a:t>Tower of Babel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724400"/>
          </a:xfrm>
        </p:spPr>
        <p:txBody>
          <a:bodyPr/>
          <a:lstStyle/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All men had the same language and vocabulary.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As they migrated from the east, they came upon a valley in the land of Shinar and settled there.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They said: “Let’s make bricks and burn them hard.” Brick served them as stone, and bitumen as mortar. 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They said: “Let’s build a city and a tower with its top in the sky to glorify ourselves; otherwise we’ll be scattered over the world.”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The Lord came down to look at the city and tower that man built.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And the Lord said: “If, as one people with one language, this is how they began to act, then nothing that they may propose to do is out of their reach.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Let’s then go down and confound their speech, so that they shall not understand one another.”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Thus the Lord scattered them over the face of the earth, and they stopped building the city. </a:t>
            </a:r>
          </a:p>
          <a:p>
            <a:pPr>
              <a:buFont typeface="Tahoma" pitchFamily="34" charset="0"/>
              <a:buAutoNum type="arabicPeriod"/>
            </a:pPr>
            <a:r>
              <a:rPr lang="en-US" sz="1600" dirty="0" smtClean="0"/>
              <a:t>That’s why it’s called Babel, because there the Lord confounded the speech of the earth, and from there the Lord scattered them over the face of the earth.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28573-9AB3-493E-A698-2C49A11D12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</a:t>
            </a:r>
          </a:p>
        </p:txBody>
      </p:sp>
      <p:sp>
        <p:nvSpPr>
          <p:cNvPr id="717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 particular language and use it as lingua franca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super linguist that knows all the languages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army of translators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mystery solution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421CF-4A01-4001-9FCB-89FBE5B4ECB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Healthcare</a:t>
            </a:r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Problem</a:t>
            </a:r>
          </a:p>
          <a:p>
            <a:pPr lvl="1"/>
            <a:r>
              <a:rPr lang="en-US" sz="2400" dirty="0" smtClean="0"/>
              <a:t>Different </a:t>
            </a:r>
            <a:r>
              <a:rPr lang="en-US" sz="2400" dirty="0" smtClean="0"/>
              <a:t>expertise (rather than different languages)</a:t>
            </a:r>
            <a:endParaRPr lang="en-US" sz="2400" dirty="0" smtClean="0"/>
          </a:p>
          <a:p>
            <a:pPr lvl="1"/>
            <a:r>
              <a:rPr lang="en-US" sz="2400" dirty="0" smtClean="0"/>
              <a:t>The skiing example</a:t>
            </a:r>
          </a:p>
          <a:p>
            <a:r>
              <a:rPr lang="en-US" sz="2800" dirty="0" smtClean="0"/>
              <a:t>Solutions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strike="sngStrike" dirty="0" smtClean="0"/>
              <a:t>Particular language as lingua franca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Super physician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strike="sngStrike" dirty="0" smtClean="0"/>
              <a:t>An army of translators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A mystery </a:t>
            </a:r>
            <a:r>
              <a:rPr lang="en-US" sz="2400" dirty="0" smtClean="0"/>
              <a:t>solution</a:t>
            </a:r>
            <a:endParaRPr lang="en-US" sz="28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6661E-24CE-4A96-B1D0-35B5DEC92B5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security experts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Edge experts (related to network security) </a:t>
            </a:r>
          </a:p>
          <a:p>
            <a:pPr lvl="1"/>
            <a:r>
              <a:rPr lang="en-US" sz="1600" dirty="0" smtClean="0"/>
              <a:t>firewalls </a:t>
            </a:r>
          </a:p>
          <a:p>
            <a:pPr lvl="1"/>
            <a:r>
              <a:rPr lang="en-US" sz="1600" dirty="0" smtClean="0"/>
              <a:t>routers, gateways</a:t>
            </a:r>
          </a:p>
          <a:p>
            <a:pPr lvl="1"/>
            <a:r>
              <a:rPr lang="en-US" sz="1600" dirty="0" smtClean="0"/>
              <a:t>network intrusion detection, network protection systems</a:t>
            </a:r>
          </a:p>
          <a:p>
            <a:pPr lvl="1"/>
            <a:r>
              <a:rPr lang="en-US" sz="1600" dirty="0" smtClean="0"/>
              <a:t>data loss (or leak) protection, aka network extrusion detection</a:t>
            </a:r>
          </a:p>
          <a:p>
            <a:pPr lvl="0"/>
            <a:r>
              <a:rPr lang="en-US" sz="2000" dirty="0" smtClean="0"/>
              <a:t>Host experts (monitoring individual hosts) </a:t>
            </a:r>
          </a:p>
          <a:p>
            <a:pPr lvl="1"/>
            <a:r>
              <a:rPr lang="en-US" sz="1600" dirty="0" smtClean="0"/>
              <a:t>monitoring registry changes </a:t>
            </a:r>
          </a:p>
          <a:p>
            <a:pPr lvl="1"/>
            <a:r>
              <a:rPr lang="en-US" sz="1600" dirty="0" smtClean="0"/>
              <a:t>monitoring applications </a:t>
            </a:r>
          </a:p>
          <a:p>
            <a:pPr lvl="1"/>
            <a:r>
              <a:rPr lang="en-US" sz="1600" dirty="0" smtClean="0"/>
              <a:t>anti-malware, anti-spyware</a:t>
            </a:r>
          </a:p>
          <a:p>
            <a:pPr lvl="1"/>
            <a:r>
              <a:rPr lang="en-US" sz="1600" dirty="0" smtClean="0"/>
              <a:t>host fire walls</a:t>
            </a:r>
          </a:p>
          <a:p>
            <a:pPr lvl="1"/>
            <a:r>
              <a:rPr lang="en-US" sz="1600" dirty="0" smtClean="0"/>
              <a:t>host intrusion protection systems</a:t>
            </a:r>
          </a:p>
          <a:p>
            <a:pPr lvl="1"/>
            <a:r>
              <a:rPr lang="en-US" sz="1600" dirty="0" smtClean="0"/>
              <a:t>host extrusion protection</a:t>
            </a:r>
          </a:p>
          <a:p>
            <a:pPr lvl="1"/>
            <a:r>
              <a:rPr lang="en-US" sz="1600" dirty="0" smtClean="0"/>
              <a:t>health (or operation) management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2DB91-D00A-4899-BD25-D2ED98EC993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Automated security experts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Identity experts</a:t>
            </a:r>
          </a:p>
          <a:p>
            <a:pPr lvl="1"/>
            <a:r>
              <a:rPr lang="en-US" sz="2000" dirty="0" smtClean="0"/>
              <a:t>identity management</a:t>
            </a:r>
          </a:p>
          <a:p>
            <a:pPr lvl="1"/>
            <a:r>
              <a:rPr lang="en-US" sz="2000" dirty="0" smtClean="0"/>
              <a:t>monitoring (suspicious) password changes</a:t>
            </a:r>
          </a:p>
          <a:p>
            <a:pPr lvl="1"/>
            <a:r>
              <a:rPr lang="en-US" sz="2000" dirty="0" smtClean="0"/>
              <a:t>monitoring elevation of privileges</a:t>
            </a:r>
          </a:p>
          <a:p>
            <a:pPr lvl="1"/>
            <a:r>
              <a:rPr lang="en-US" sz="2000" dirty="0" smtClean="0"/>
              <a:t>Active Directory</a:t>
            </a:r>
          </a:p>
          <a:p>
            <a:pPr lvl="0"/>
            <a:r>
              <a:rPr lang="en-US" sz="2400" dirty="0" smtClean="0"/>
              <a:t>Email experts related to</a:t>
            </a:r>
          </a:p>
          <a:p>
            <a:pPr lvl="1"/>
            <a:r>
              <a:rPr lang="en-US" sz="2000" dirty="0" smtClean="0"/>
              <a:t>spam</a:t>
            </a:r>
          </a:p>
          <a:p>
            <a:pPr lvl="1"/>
            <a:r>
              <a:rPr lang="en-US" sz="2000" dirty="0" smtClean="0"/>
              <a:t>viruses</a:t>
            </a:r>
          </a:p>
          <a:p>
            <a:pPr lvl="1"/>
            <a:r>
              <a:rPr lang="en-US" sz="2000" dirty="0" smtClean="0"/>
              <a:t>data leakage</a:t>
            </a:r>
          </a:p>
          <a:p>
            <a:pPr lvl="0"/>
            <a:r>
              <a:rPr lang="en-US" sz="2400" dirty="0" smtClean="0"/>
              <a:t>Application and DB experts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0C5C-6F70-436E-84B8-1EB21D503C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Super expert</a:t>
            </a:r>
          </a:p>
          <a:p>
            <a:pPr lvl="1"/>
            <a:r>
              <a:rPr lang="en-US" sz="2400" dirty="0" smtClean="0"/>
              <a:t>Security Event Management (SEM)</a:t>
            </a:r>
          </a:p>
          <a:p>
            <a:pPr lvl="1"/>
            <a:r>
              <a:rPr lang="en-US" sz="2400" dirty="0" smtClean="0"/>
              <a:t>Security Information Management (SIM)</a:t>
            </a:r>
          </a:p>
          <a:p>
            <a:r>
              <a:rPr lang="en-US" sz="2800" dirty="0" smtClean="0"/>
              <a:t>A mystery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0C5C-6F70-436E-84B8-1EB21D503C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databases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problem</a:t>
            </a:r>
          </a:p>
          <a:p>
            <a:pPr lvl="1"/>
            <a:r>
              <a:rPr lang="en-US" sz="2000" dirty="0" smtClean="0"/>
              <a:t>Object info may be spread over a large number of local databases. </a:t>
            </a:r>
          </a:p>
          <a:p>
            <a:pPr lvl="1"/>
            <a:r>
              <a:rPr lang="en-US" sz="2000" dirty="0" smtClean="0"/>
              <a:t>Checking for consistency, infection, etc. may be involved and require expensive transactions. </a:t>
            </a:r>
          </a:p>
          <a:p>
            <a:pPr lvl="1"/>
            <a:r>
              <a:rPr lang="en-US" sz="2000" dirty="0" smtClean="0"/>
              <a:t>View local databases as experts observing different features of an object in question.</a:t>
            </a:r>
          </a:p>
          <a:p>
            <a:r>
              <a:rPr lang="en-US" sz="2800" dirty="0" smtClean="0"/>
              <a:t>Solutions</a:t>
            </a:r>
          </a:p>
          <a:p>
            <a:pPr lvl="1"/>
            <a:r>
              <a:rPr lang="en-US" sz="2400" strike="sngStrike" dirty="0" smtClean="0"/>
              <a:t>A local super database</a:t>
            </a:r>
          </a:p>
          <a:p>
            <a:pPr lvl="1"/>
            <a:r>
              <a:rPr lang="en-US" sz="2400" dirty="0" smtClean="0"/>
              <a:t>A mystery solution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614780-558A-494A-AAEA-061A1B4FDB6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14926</TotalTime>
  <Words>468</Words>
  <Application>Microsoft Office PowerPoint</Application>
  <PresentationFormat>On-screen Show (4:3)</PresentationFormat>
  <Paragraphs>85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Blueprint</vt:lpstr>
      <vt:lpstr>Custom Design</vt:lpstr>
      <vt:lpstr>Enterprise Security Assessment Sharing: An appetizer</vt:lpstr>
      <vt:lpstr>Section: Motivation</vt:lpstr>
      <vt:lpstr>Tower of Babel</vt:lpstr>
      <vt:lpstr>Solutions</vt:lpstr>
      <vt:lpstr>Healthcare</vt:lpstr>
      <vt:lpstr>Automated security experts</vt:lpstr>
      <vt:lpstr>Automated security experts (cont)</vt:lpstr>
      <vt:lpstr>Solutions</vt:lpstr>
      <vt:lpstr>Distributed databases</vt:lpstr>
      <vt:lpstr>Section: Mystery solution</vt:lpstr>
    </vt:vector>
  </TitlesOfParts>
  <Company>MSFT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Ptime</dc:title>
  <dc:creator>Yuri Gurevich</dc:creator>
  <cp:lastModifiedBy>Gurevich</cp:lastModifiedBy>
  <cp:revision>2995</cp:revision>
  <cp:lastPrinted>1601-01-01T00:00:00Z</cp:lastPrinted>
  <dcterms:created xsi:type="dcterms:W3CDTF">2001-01-03T23:09:27Z</dcterms:created>
  <dcterms:modified xsi:type="dcterms:W3CDTF">2009-10-06T18:19:18Z</dcterms:modified>
</cp:coreProperties>
</file>